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77" r:id="rId6"/>
    <p:sldId id="263" r:id="rId7"/>
    <p:sldId id="271" r:id="rId8"/>
    <p:sldId id="278" r:id="rId9"/>
    <p:sldId id="273" r:id="rId10"/>
    <p:sldId id="274" r:id="rId11"/>
    <p:sldId id="279" r:id="rId12"/>
    <p:sldId id="275" r:id="rId13"/>
    <p:sldId id="280" r:id="rId14"/>
    <p:sldId id="264" r:id="rId15"/>
    <p:sldId id="265" r:id="rId16"/>
    <p:sldId id="266" r:id="rId17"/>
    <p:sldId id="267" r:id="rId18"/>
    <p:sldId id="268" r:id="rId19"/>
    <p:sldId id="269" r:id="rId20"/>
    <p:sldId id="259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21D15-7482-402F-A6EA-69E37EE1FDE4}" type="datetimeFigureOut">
              <a:rPr lang="nl-NL" smtClean="0"/>
              <a:t>20-9-2017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D43E-056C-416E-AD2F-B18A288CF12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2</a:t>
            </a:r>
            <a:r>
              <a:rPr lang="nl-NL" smtClean="0"/>
              <a:t>: Politieke </a:t>
            </a:r>
            <a:r>
              <a:rPr lang="nl-NL" dirty="0" smtClean="0"/>
              <a:t>stromingen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Socialistische en sociaaldemocratische partijen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SP (socialistisch)</a:t>
            </a:r>
          </a:p>
          <a:p>
            <a:r>
              <a:rPr lang="nl-NL" dirty="0" smtClean="0"/>
              <a:t>GroenLinks (sociaaldemocratisch)</a:t>
            </a:r>
          </a:p>
          <a:p>
            <a:r>
              <a:rPr lang="nl-NL" dirty="0" smtClean="0"/>
              <a:t>Partij voor de Dieren (sociaaldemocratisch)</a:t>
            </a:r>
          </a:p>
          <a:p>
            <a:r>
              <a:rPr lang="nl-NL" dirty="0" smtClean="0"/>
              <a:t>PvdA (sociaal – democratisch)</a:t>
            </a:r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Confessionalisme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Confessionalisme: baseert zich op het geloof.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In NL vooral het christendom;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Ontstaan aan het einde van de 19</a:t>
            </a:r>
            <a:r>
              <a:rPr lang="nl-NL" baseline="30000" dirty="0" smtClean="0"/>
              <a:t>e</a:t>
            </a:r>
            <a:r>
              <a:rPr lang="nl-NL" dirty="0" smtClean="0"/>
              <a:t> eeuw;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Bijbel staat centraal.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96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Confessionalisme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  <a:defRPr/>
            </a:pPr>
            <a:r>
              <a:rPr lang="nl-NL" sz="2000" dirty="0" smtClean="0"/>
              <a:t>Belangrijkste kenmerken confessionalisme:</a:t>
            </a:r>
          </a:p>
          <a:p>
            <a:pPr marL="0" indent="0">
              <a:buNone/>
              <a:defRPr/>
            </a:pPr>
            <a:endParaRPr lang="nl-NL" sz="2000" dirty="0" smtClean="0"/>
          </a:p>
          <a:p>
            <a:pPr marL="514350" indent="-514350">
              <a:defRPr/>
            </a:pPr>
            <a:endParaRPr lang="nl-NL" sz="2000" dirty="0"/>
          </a:p>
          <a:p>
            <a:pPr marL="514350" indent="-514350">
              <a:defRPr/>
            </a:pPr>
            <a:r>
              <a:rPr lang="nl-NL" sz="2000" dirty="0" smtClean="0"/>
              <a:t>Christelijke waarden (naastenliefde, harmonieuze samenwerking)</a:t>
            </a:r>
          </a:p>
          <a:p>
            <a:pPr marL="514350" indent="-514350">
              <a:buNone/>
              <a:defRPr/>
            </a:pPr>
            <a:endParaRPr lang="nl-NL" sz="2000" dirty="0" smtClean="0"/>
          </a:p>
          <a:p>
            <a:pPr marL="514350" indent="-514350">
              <a:defRPr/>
            </a:pPr>
            <a:r>
              <a:rPr lang="nl-NL" sz="2000" dirty="0" smtClean="0"/>
              <a:t>Overheid is rentmeester van de aarde;</a:t>
            </a:r>
          </a:p>
          <a:p>
            <a:pPr marL="514350" indent="-514350">
              <a:defRPr/>
            </a:pPr>
            <a:endParaRPr lang="nl-NL" sz="2000" dirty="0" smtClean="0"/>
          </a:p>
          <a:p>
            <a:pPr marL="514350" indent="-514350">
              <a:defRPr/>
            </a:pPr>
            <a:r>
              <a:rPr lang="nl-NL" sz="2000" dirty="0" smtClean="0"/>
              <a:t>‘Gespreide verantwoordelijkheid’; </a:t>
            </a:r>
          </a:p>
          <a:p>
            <a:pPr marL="514350" indent="-514350">
              <a:defRPr/>
            </a:pPr>
            <a:endParaRPr lang="nl-NL" sz="2000" dirty="0" smtClean="0"/>
          </a:p>
          <a:p>
            <a:pPr marL="514350" indent="-514350">
              <a:defRPr/>
            </a:pPr>
            <a:r>
              <a:rPr lang="nl-NL" sz="2000" dirty="0" smtClean="0"/>
              <a:t>Maatschappelijk middenveld erg belangrijk (welzijnsinstellingen, schoolbesturen, vakbonden, ontwikkelingsorganisaties etc.)</a:t>
            </a:r>
          </a:p>
          <a:p>
            <a:pPr marL="514350" indent="-514350">
              <a:defRPr/>
            </a:pPr>
            <a:endParaRPr lang="nl-NL" sz="2000" dirty="0"/>
          </a:p>
          <a:p>
            <a:pPr marL="514350" indent="-514350">
              <a:defRPr/>
            </a:pPr>
            <a:r>
              <a:rPr lang="nl-NL" sz="2000" dirty="0" smtClean="0"/>
              <a:t>Zorgzame samenleving. </a:t>
            </a:r>
          </a:p>
          <a:p>
            <a:pPr marL="514350" indent="-514350">
              <a:defRPr/>
            </a:pPr>
            <a:endParaRPr lang="nl-NL" sz="2000" dirty="0"/>
          </a:p>
          <a:p>
            <a:pPr marL="514350" indent="-514350">
              <a:defRPr/>
            </a:pPr>
            <a:r>
              <a:rPr lang="nl-NL" sz="2000" dirty="0" smtClean="0"/>
              <a:t>Zitten op sociaal- economisch gebied tussen sociaaldemocraten en liberalen.</a:t>
            </a:r>
          </a:p>
          <a:p>
            <a:pPr marL="514350" indent="-514350">
              <a:defRPr/>
            </a:pPr>
            <a:endParaRPr lang="nl-NL" dirty="0" smtClean="0"/>
          </a:p>
          <a:p>
            <a:pPr>
              <a:buFontTx/>
              <a:buNone/>
              <a:defRPr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Confessionalisme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Voorbeelden van confessionele partijen: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CDA</a:t>
            </a:r>
          </a:p>
          <a:p>
            <a:pPr>
              <a:buFontTx/>
              <a:buChar char="-"/>
            </a:pPr>
            <a:r>
              <a:rPr lang="nl-NL" dirty="0" smtClean="0"/>
              <a:t>ChristenUnie (CU)</a:t>
            </a:r>
          </a:p>
          <a:p>
            <a:pPr>
              <a:buFontTx/>
              <a:buChar char="-"/>
            </a:pPr>
            <a:r>
              <a:rPr lang="nl-NL" dirty="0" smtClean="0"/>
              <a:t>SGP (streng orthodox)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42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Progressief versus conservatief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smtClean="0"/>
              <a:t>Progressief: ‘vooruitstrevend’, </a:t>
            </a:r>
          </a:p>
          <a:p>
            <a:pPr>
              <a:buFontTx/>
              <a:buNone/>
            </a:pPr>
            <a:r>
              <a:rPr lang="nl-NL" sz="2400" smtClean="0"/>
              <a:t>                         voor (grondige) veranderingen</a:t>
            </a:r>
          </a:p>
          <a:p>
            <a:endParaRPr lang="nl-NL" sz="2400" smtClean="0"/>
          </a:p>
          <a:p>
            <a:r>
              <a:rPr lang="nl-NL" sz="2400" smtClean="0"/>
              <a:t>Conservatief: ‘behoudend’, </a:t>
            </a:r>
          </a:p>
          <a:p>
            <a:pPr>
              <a:buFontTx/>
              <a:buNone/>
            </a:pPr>
            <a:r>
              <a:rPr lang="nl-NL" sz="2400" smtClean="0"/>
              <a:t>                           benadrukken datgene wat al bereikt is.</a:t>
            </a:r>
          </a:p>
          <a:p>
            <a:endParaRPr lang="nl-NL" sz="2400" smtClean="0"/>
          </a:p>
          <a:p>
            <a:r>
              <a:rPr lang="nl-NL" sz="2400" smtClean="0"/>
              <a:t>Reactionair: ‘terughandelend’,</a:t>
            </a:r>
          </a:p>
          <a:p>
            <a:pPr>
              <a:buFontTx/>
              <a:buNone/>
            </a:pPr>
            <a:r>
              <a:rPr lang="nl-NL" sz="2400" smtClean="0"/>
              <a:t>                         terugdraaien van wet- en regelgeving naar </a:t>
            </a:r>
          </a:p>
          <a:p>
            <a:pPr>
              <a:buFontTx/>
              <a:buNone/>
            </a:pPr>
            <a:r>
              <a:rPr lang="nl-NL" sz="2400" smtClean="0"/>
              <a:t>                         de oorspronkelijke situatie.</a:t>
            </a:r>
          </a:p>
          <a:p>
            <a:pPr>
              <a:buFontTx/>
              <a:buNone/>
            </a:pPr>
            <a:endParaRPr lang="nl-NL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Politiek Links</a:t>
            </a:r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nl-NL" sz="2400" dirty="0" smtClean="0"/>
          </a:p>
          <a:p>
            <a:r>
              <a:rPr lang="nl-NL" sz="2400" dirty="0" smtClean="0"/>
              <a:t>Overheid </a:t>
            </a:r>
            <a:r>
              <a:rPr lang="nl-NL" sz="2400" smtClean="0"/>
              <a:t>moet </a:t>
            </a:r>
            <a:r>
              <a:rPr lang="nl-NL" sz="2400" smtClean="0"/>
              <a:t> sterk/ </a:t>
            </a:r>
            <a:r>
              <a:rPr lang="nl-NL" sz="2400" dirty="0" smtClean="0"/>
              <a:t>actief optreden op het gebied van economie, uitkeringen, onderwijs, gezondheidszorg en milieu;</a:t>
            </a:r>
          </a:p>
          <a:p>
            <a:endParaRPr lang="nl-NL" sz="2400" dirty="0"/>
          </a:p>
          <a:p>
            <a:r>
              <a:rPr lang="nl-NL" sz="2400" dirty="0" smtClean="0"/>
              <a:t>Overheid moet  ‘zwakkeren in de samenleving ’beschermen;</a:t>
            </a:r>
          </a:p>
          <a:p>
            <a:endParaRPr lang="nl-NL" sz="2400" dirty="0" smtClean="0"/>
          </a:p>
          <a:p>
            <a:r>
              <a:rPr lang="nl-NL" sz="2400" dirty="0" smtClean="0"/>
              <a:t>(meer) Gelijkheid/ Gelijkwaardigheid</a:t>
            </a:r>
          </a:p>
          <a:p>
            <a:endParaRPr lang="nl-NL" sz="2400" dirty="0" smtClean="0"/>
          </a:p>
          <a:p>
            <a:r>
              <a:rPr lang="nl-NL" sz="2400" dirty="0" smtClean="0"/>
              <a:t>Spreiding van kennis macht en inkomen</a:t>
            </a:r>
          </a:p>
          <a:p>
            <a:endParaRPr lang="nl-NL" sz="2400" dirty="0" smtClean="0"/>
          </a:p>
          <a:p>
            <a:r>
              <a:rPr lang="nl-NL" sz="2400" dirty="0" smtClean="0"/>
              <a:t>Ecologie voor economie</a:t>
            </a:r>
          </a:p>
          <a:p>
            <a:endParaRPr lang="nl-NL" sz="2400" dirty="0" smtClean="0"/>
          </a:p>
          <a:p>
            <a:pPr>
              <a:buFontTx/>
              <a:buNone/>
            </a:pPr>
            <a:r>
              <a:rPr lang="nl-NL" sz="2400" dirty="0" smtClean="0"/>
              <a:t>Voorbeelden van linkse partijen: SP, GL, PvdA,  </a:t>
            </a:r>
          </a:p>
          <a:p>
            <a:pPr>
              <a:buFontTx/>
              <a:buNone/>
            </a:pP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Politiek Rechts</a:t>
            </a:r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>
            <a:normAutofit fontScale="85000" lnSpcReduction="10000"/>
          </a:bodyPr>
          <a:lstStyle/>
          <a:p>
            <a:endParaRPr lang="nl-NL" sz="2400" dirty="0" smtClean="0"/>
          </a:p>
          <a:p>
            <a:r>
              <a:rPr lang="nl-NL" sz="2400" dirty="0" smtClean="0"/>
              <a:t>Pleit voor een passieve (re)/ terughoudende overheid op sociaal -economisch terrein</a:t>
            </a:r>
          </a:p>
          <a:p>
            <a:endParaRPr lang="nl-NL" sz="2400" dirty="0"/>
          </a:p>
          <a:p>
            <a:r>
              <a:rPr lang="nl-NL" sz="2400" dirty="0" smtClean="0"/>
              <a:t>Eigen verantwoordelijkheid van het individu</a:t>
            </a:r>
          </a:p>
          <a:p>
            <a:endParaRPr lang="nl-NL" sz="2400" dirty="0" smtClean="0"/>
          </a:p>
          <a:p>
            <a:r>
              <a:rPr lang="nl-NL" sz="2400" dirty="0" smtClean="0"/>
              <a:t>Ongelijkheid tussen mensen is onvermijdelijk en soms zelfs nuttig</a:t>
            </a:r>
          </a:p>
          <a:p>
            <a:endParaRPr lang="nl-NL" sz="2400" dirty="0" smtClean="0"/>
          </a:p>
          <a:p>
            <a:r>
              <a:rPr lang="nl-NL" sz="2400" dirty="0" smtClean="0"/>
              <a:t>Overheid is ACTIEF  beschermer van individuele rechten en orde en rust. </a:t>
            </a:r>
          </a:p>
          <a:p>
            <a:endParaRPr lang="nl-NL" sz="2400" dirty="0"/>
          </a:p>
          <a:p>
            <a:r>
              <a:rPr lang="nl-NL" sz="2400" dirty="0" smtClean="0"/>
              <a:t>Economie voor ecologie 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pPr>
              <a:buFontTx/>
              <a:buNone/>
            </a:pPr>
            <a:r>
              <a:rPr lang="nl-NL" sz="2400" dirty="0" smtClean="0"/>
              <a:t>Voorbeelden van Rechtse partijen: VVD, PVV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Politieke Midden</a:t>
            </a:r>
          </a:p>
        </p:txBody>
      </p:sp>
      <p:sp>
        <p:nvSpPr>
          <p:cNvPr id="1536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nl-NL" sz="2000" smtClean="0"/>
              <a:t>Hoort bij de christendemocratische partijen, die voor </a:t>
            </a:r>
          </a:p>
          <a:p>
            <a:pPr>
              <a:buFontTx/>
              <a:buNone/>
            </a:pPr>
            <a:r>
              <a:rPr lang="nl-NL" sz="2000" smtClean="0"/>
              <a:t>     de overheid een ‘aanvullende’ rol zien;</a:t>
            </a:r>
          </a:p>
          <a:p>
            <a:pPr>
              <a:buFontTx/>
              <a:buNone/>
            </a:pPr>
            <a:endParaRPr lang="nl-NL" sz="2000" smtClean="0"/>
          </a:p>
          <a:p>
            <a:r>
              <a:rPr lang="nl-NL" sz="2000" smtClean="0"/>
              <a:t>Burgers zijn in eerste instantie verantwoordelijk voor zichzelf en voor elkaar;</a:t>
            </a:r>
          </a:p>
          <a:p>
            <a:pPr>
              <a:buFontTx/>
              <a:buNone/>
            </a:pPr>
            <a:r>
              <a:rPr lang="nl-NL" sz="2000" smtClean="0"/>
              <a:t>    ↓</a:t>
            </a:r>
          </a:p>
          <a:p>
            <a:r>
              <a:rPr lang="nl-NL" sz="2000" smtClean="0"/>
              <a:t>Lukt dat niet, dan heeft de overheid de taak om bij te springen;</a:t>
            </a:r>
          </a:p>
          <a:p>
            <a:endParaRPr lang="nl-NL" sz="2000" smtClean="0"/>
          </a:p>
          <a:p>
            <a:pPr>
              <a:buFontTx/>
              <a:buNone/>
            </a:pPr>
            <a:r>
              <a:rPr lang="nl-NL" sz="2000" smtClean="0"/>
              <a:t>Conclusie: Het politieke midden benadrukt dus de gezamenlijke  </a:t>
            </a:r>
          </a:p>
          <a:p>
            <a:pPr>
              <a:buFontTx/>
              <a:buNone/>
            </a:pPr>
            <a:r>
              <a:rPr lang="nl-NL" sz="2000" smtClean="0"/>
              <a:t>                  verantwoordelijkheid van burgers en overheid.</a:t>
            </a:r>
          </a:p>
          <a:p>
            <a:endParaRPr lang="nl-NL" sz="2000" smtClean="0"/>
          </a:p>
          <a:p>
            <a:pPr>
              <a:buFontTx/>
              <a:buNone/>
            </a:pPr>
            <a:r>
              <a:rPr lang="nl-NL" sz="2000" smtClean="0"/>
              <a:t> Voorbeeld van een partij in het politieke midden: CDA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Pragmatisme</a:t>
            </a:r>
          </a:p>
        </p:txBody>
      </p:sp>
      <p:sp>
        <p:nvSpPr>
          <p:cNvPr id="1638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dirty="0" smtClean="0"/>
              <a:t>Pragmatisme:</a:t>
            </a:r>
          </a:p>
          <a:p>
            <a:endParaRPr lang="nl-NL" dirty="0" smtClean="0"/>
          </a:p>
          <a:p>
            <a:pPr>
              <a:buFontTx/>
              <a:buNone/>
            </a:pPr>
            <a:r>
              <a:rPr lang="nl-NL" sz="2000" dirty="0" smtClean="0"/>
              <a:t>‘Partijen die </a:t>
            </a:r>
            <a:r>
              <a:rPr lang="nl-NL" sz="2000" smtClean="0"/>
              <a:t>geen vaste </a:t>
            </a:r>
            <a:r>
              <a:rPr lang="nl-NL" sz="2000" dirty="0" smtClean="0"/>
              <a:t>uitgangspunten of principes hebben’.</a:t>
            </a:r>
          </a:p>
          <a:p>
            <a:pPr>
              <a:buFontTx/>
              <a:buNone/>
            </a:pPr>
            <a:endParaRPr lang="nl-NL" sz="2000" dirty="0" smtClean="0"/>
          </a:p>
          <a:p>
            <a:pPr>
              <a:buFontTx/>
              <a:buNone/>
            </a:pPr>
            <a:r>
              <a:rPr lang="nl-NL" sz="2000" dirty="0" smtClean="0"/>
              <a:t>Bijvoorbeeld:</a:t>
            </a:r>
          </a:p>
          <a:p>
            <a:pPr>
              <a:buFontTx/>
              <a:buNone/>
            </a:pPr>
            <a:endParaRPr lang="nl-NL" sz="2000" dirty="0" smtClean="0"/>
          </a:p>
          <a:p>
            <a:pPr>
              <a:buFontTx/>
              <a:buNone/>
            </a:pPr>
            <a:r>
              <a:rPr lang="nl-NL" sz="2000" dirty="0" smtClean="0"/>
              <a:t>D66</a:t>
            </a:r>
          </a:p>
          <a:p>
            <a:pPr>
              <a:buFontTx/>
              <a:buNone/>
            </a:pPr>
            <a:endParaRPr lang="nl-NL" sz="2000" dirty="0" smtClean="0"/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Politieke stromingen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Deelvraag: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Welk uitgangspunt spreekt jou het meeste aan?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809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Overeenkomsten en verschillen tussen partijen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nl-NL" dirty="0" smtClean="0"/>
              <a:t>    Om politieke partijen te typeren worden vaak de volgende begrippen gebruikt:</a:t>
            </a:r>
          </a:p>
          <a:p>
            <a:pPr>
              <a:buFontTx/>
              <a:buNone/>
            </a:pPr>
            <a:endParaRPr lang="nl-NL" dirty="0" smtClean="0"/>
          </a:p>
          <a:p>
            <a:pPr>
              <a:buFontTx/>
              <a:buNone/>
            </a:pPr>
            <a:r>
              <a:rPr lang="nl-NL" dirty="0" smtClean="0"/>
              <a:t>+ Ideologisch of pragmatisch</a:t>
            </a:r>
          </a:p>
          <a:p>
            <a:pPr>
              <a:buFontTx/>
              <a:buNone/>
            </a:pPr>
            <a:endParaRPr lang="nl-NL" dirty="0" smtClean="0"/>
          </a:p>
          <a:p>
            <a:pPr>
              <a:buFontTx/>
              <a:buNone/>
            </a:pPr>
            <a:r>
              <a:rPr lang="nl-NL" dirty="0" smtClean="0"/>
              <a:t>+ Conservatief, Progressief of Reactionair</a:t>
            </a:r>
          </a:p>
          <a:p>
            <a:pPr>
              <a:buFontTx/>
              <a:buNone/>
            </a:pPr>
            <a:endParaRPr lang="nl-NL" dirty="0" smtClean="0"/>
          </a:p>
          <a:p>
            <a:pPr>
              <a:buFontTx/>
              <a:buNone/>
            </a:pPr>
            <a:r>
              <a:rPr lang="nl-NL" dirty="0" smtClean="0"/>
              <a:t>+ Links of Rechts</a:t>
            </a:r>
          </a:p>
          <a:p>
            <a:pPr>
              <a:buFontTx/>
              <a:buNone/>
            </a:pPr>
            <a:endParaRPr lang="nl-NL" dirty="0" smtClean="0"/>
          </a:p>
          <a:p>
            <a:pPr>
              <a:buFontTx/>
              <a:buNone/>
            </a:pPr>
            <a:r>
              <a:rPr lang="nl-NL" dirty="0" smtClean="0"/>
              <a:t>+ wel/ niet Confessioneel (confessie is geloof)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Ideologie: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“  Samenhangend geheel van ideeën over de gewenste inrichting van de samenleving”.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Ideologie heeft betrekking op:</a:t>
            </a:r>
          </a:p>
          <a:p>
            <a:pPr>
              <a:buFontTx/>
              <a:buChar char="-"/>
            </a:pPr>
            <a:r>
              <a:rPr lang="nl-NL" dirty="0" smtClean="0"/>
              <a:t>Waarden en normen;</a:t>
            </a:r>
          </a:p>
          <a:p>
            <a:pPr>
              <a:buFontTx/>
              <a:buChar char="-"/>
            </a:pPr>
            <a:r>
              <a:rPr lang="nl-NL" dirty="0" smtClean="0"/>
              <a:t>De sociaal- economische verhoudingen;</a:t>
            </a:r>
          </a:p>
          <a:p>
            <a:pPr>
              <a:buFontTx/>
              <a:buChar char="-"/>
            </a:pPr>
            <a:r>
              <a:rPr lang="nl-NL" dirty="0" smtClean="0"/>
              <a:t>De ideale machtsverdeling in de samenleving.</a:t>
            </a:r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Hoofdvragen bij </a:t>
            </a:r>
            <a:r>
              <a:rPr lang="nl-NL" dirty="0" err="1" smtClean="0"/>
              <a:t>idelogieën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Welke waarden en normen staan centraal?</a:t>
            </a:r>
          </a:p>
          <a:p>
            <a:endParaRPr lang="nl-NL" dirty="0"/>
          </a:p>
          <a:p>
            <a:r>
              <a:rPr lang="nl-NL" dirty="0" smtClean="0"/>
              <a:t>Wat is de gewenste rol van de overheid op sociaal – economisch gebied?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798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Ideologische stromingen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sz="2000" dirty="0" smtClean="0"/>
              <a:t>Traditioneel kent Nederland drie hoofdstromingen: </a:t>
            </a:r>
          </a:p>
          <a:p>
            <a:pPr>
              <a:buFontTx/>
              <a:buNone/>
            </a:pPr>
            <a:endParaRPr lang="nl-NL" sz="2000" dirty="0" smtClean="0"/>
          </a:p>
          <a:p>
            <a:pPr marL="0" indent="0">
              <a:buNone/>
            </a:pPr>
            <a:endParaRPr lang="nl-NL" sz="2000" dirty="0" smtClean="0"/>
          </a:p>
          <a:p>
            <a:r>
              <a:rPr lang="nl-NL" sz="2000" dirty="0" smtClean="0"/>
              <a:t>Liberalisme</a:t>
            </a:r>
          </a:p>
          <a:p>
            <a:endParaRPr lang="nl-NL" sz="2000" dirty="0"/>
          </a:p>
          <a:p>
            <a:r>
              <a:rPr lang="nl-NL" sz="2000" dirty="0" smtClean="0"/>
              <a:t>Socialisme</a:t>
            </a:r>
          </a:p>
          <a:p>
            <a:endParaRPr lang="nl-NL" sz="2000" dirty="0"/>
          </a:p>
          <a:p>
            <a:r>
              <a:rPr lang="nl-NL" sz="2000" dirty="0" smtClean="0"/>
              <a:t>Christendemocratie</a:t>
            </a:r>
          </a:p>
          <a:p>
            <a:pPr>
              <a:buFontTx/>
              <a:buNone/>
            </a:pPr>
            <a:endParaRPr lang="nl-N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Liberalisme</a:t>
            </a:r>
          </a:p>
        </p:txBody>
      </p:sp>
      <p:sp>
        <p:nvSpPr>
          <p:cNvPr id="512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nl-NL" dirty="0" smtClean="0"/>
              <a:t>Belangrijkste kenmerken liberalisme: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Persoonlijke vrijheid</a:t>
            </a:r>
          </a:p>
          <a:p>
            <a:r>
              <a:rPr lang="nl-NL" dirty="0" smtClean="0"/>
              <a:t>Economische vrijheid</a:t>
            </a:r>
          </a:p>
          <a:p>
            <a:r>
              <a:rPr lang="nl-NL" dirty="0" smtClean="0"/>
              <a:t>Passievere/ terughoudende rol overheid</a:t>
            </a:r>
          </a:p>
          <a:p>
            <a:r>
              <a:rPr lang="nl-NL" dirty="0" smtClean="0"/>
              <a:t>Politieke vrijheid</a:t>
            </a:r>
          </a:p>
          <a:p>
            <a:r>
              <a:rPr lang="nl-NL" dirty="0" smtClean="0"/>
              <a:t>Vrijemarkteconomie komt niet in gevaar</a:t>
            </a:r>
          </a:p>
          <a:p>
            <a:r>
              <a:rPr lang="nl-NL" dirty="0" smtClean="0"/>
              <a:t>Mensen dragen zelf verantwoordelijkheid</a:t>
            </a:r>
          </a:p>
          <a:p>
            <a:r>
              <a:rPr lang="nl-NL" dirty="0" smtClean="0"/>
              <a:t>Uitkeringen blijven zo laag mogelijk</a:t>
            </a:r>
          </a:p>
          <a:p>
            <a:endParaRPr lang="nl-NL" dirty="0"/>
          </a:p>
          <a:p>
            <a:r>
              <a:rPr lang="nl-NL" dirty="0" smtClean="0"/>
              <a:t>Typische liberale partij: VVD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Partijen die ook liberale standpunten hebben: D66, PVV,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soms ook GL.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 smtClean="0"/>
              <a:t>- Ontstond in de 19</a:t>
            </a:r>
            <a:r>
              <a:rPr lang="nl-NL" baseline="30000" dirty="0" smtClean="0"/>
              <a:t>e</a:t>
            </a:r>
            <a:r>
              <a:rPr lang="nl-NL" dirty="0" smtClean="0"/>
              <a:t> eeuw als reactie op het liberalisme.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Onderscheid tussen:</a:t>
            </a:r>
          </a:p>
          <a:p>
            <a:endParaRPr lang="nl-NL" dirty="0" smtClean="0"/>
          </a:p>
          <a:p>
            <a:r>
              <a:rPr lang="nl-NL" dirty="0" smtClean="0"/>
              <a:t>Communisten: wilden dat arbeiders door een revolutie alle macht zouden overnemen.</a:t>
            </a:r>
          </a:p>
          <a:p>
            <a:endParaRPr lang="nl-NL" dirty="0"/>
          </a:p>
          <a:p>
            <a:r>
              <a:rPr lang="nl-NL" dirty="0" smtClean="0"/>
              <a:t>Sociaaldemocraten: wilden via verkiezingen in de regering komen en dan hervormingen doorvoeren.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08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Socialisme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nl-NL" dirty="0" smtClean="0"/>
              <a:t>Belangrijkste kenmerken socialisme:</a:t>
            </a:r>
          </a:p>
          <a:p>
            <a:pPr>
              <a:buFontTx/>
              <a:buNone/>
            </a:pPr>
            <a:endParaRPr lang="nl-NL" dirty="0" smtClean="0"/>
          </a:p>
          <a:p>
            <a:r>
              <a:rPr lang="nl-NL" sz="2600" dirty="0" smtClean="0"/>
              <a:t>Vóór gelijkwaardigheid van mensen;</a:t>
            </a:r>
          </a:p>
          <a:p>
            <a:endParaRPr lang="nl-NL" sz="2600" dirty="0" smtClean="0"/>
          </a:p>
          <a:p>
            <a:r>
              <a:rPr lang="nl-NL" sz="2600" dirty="0" smtClean="0"/>
              <a:t>Vóór economische gelijkheid;</a:t>
            </a:r>
          </a:p>
          <a:p>
            <a:endParaRPr lang="nl-NL" sz="2600" dirty="0"/>
          </a:p>
          <a:p>
            <a:r>
              <a:rPr lang="nl-NL" sz="2600" dirty="0" smtClean="0"/>
              <a:t>Eerlijke verdeling van kennis, inkomen en macht;</a:t>
            </a:r>
          </a:p>
          <a:p>
            <a:endParaRPr lang="nl-NL" sz="2600" dirty="0" smtClean="0"/>
          </a:p>
          <a:p>
            <a:r>
              <a:rPr lang="nl-NL" sz="2600" dirty="0" smtClean="0"/>
              <a:t>Kritiek op de vrije markteconomie en de marktwerking</a:t>
            </a:r>
          </a:p>
          <a:p>
            <a:endParaRPr lang="nl-NL" sz="2600" dirty="0" smtClean="0"/>
          </a:p>
          <a:p>
            <a:r>
              <a:rPr lang="nl-NL" sz="2600" dirty="0" smtClean="0"/>
              <a:t>Actieve rol van de overheid; (sociaal economisch terrein)</a:t>
            </a:r>
          </a:p>
          <a:p>
            <a:endParaRPr lang="nl-NL" sz="2600" dirty="0" smtClean="0"/>
          </a:p>
          <a:p>
            <a:r>
              <a:rPr lang="nl-NL" sz="2600" dirty="0" smtClean="0"/>
              <a:t>Opkomen voor de ‘zwakkeren in de samenleving’.</a:t>
            </a:r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644</Words>
  <Application>Microsoft Office PowerPoint</Application>
  <PresentationFormat>Diavoorstelling (4:3)</PresentationFormat>
  <Paragraphs>171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Office-thema</vt:lpstr>
      <vt:lpstr>Paragraaf 2: Politieke stromingen</vt:lpstr>
      <vt:lpstr>2. Politieke stromingen</vt:lpstr>
      <vt:lpstr>Overeenkomsten en verschillen tussen partijen</vt:lpstr>
      <vt:lpstr>PowerPoint-presentatie</vt:lpstr>
      <vt:lpstr>Hoofdvragen bij idelogieën</vt:lpstr>
      <vt:lpstr>Ideologische stromingen</vt:lpstr>
      <vt:lpstr>Liberalisme</vt:lpstr>
      <vt:lpstr>Socialisme</vt:lpstr>
      <vt:lpstr>Socialisme</vt:lpstr>
      <vt:lpstr>Socialistische en sociaaldemocratische partijen</vt:lpstr>
      <vt:lpstr>Confessionalisme</vt:lpstr>
      <vt:lpstr>Confessionalisme</vt:lpstr>
      <vt:lpstr>Confessionalisme</vt:lpstr>
      <vt:lpstr>Progressief versus conservatief</vt:lpstr>
      <vt:lpstr>Politiek Links</vt:lpstr>
      <vt:lpstr>Politiek Rechts</vt:lpstr>
      <vt:lpstr>Politieke Midden</vt:lpstr>
      <vt:lpstr>Pragmatisme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2: politieke stromingen</dc:title>
  <dc:creator>ftm</dc:creator>
  <cp:lastModifiedBy>Fluitsma, DWPM (Daniel) </cp:lastModifiedBy>
  <cp:revision>9</cp:revision>
  <dcterms:created xsi:type="dcterms:W3CDTF">2015-10-15T10:46:13Z</dcterms:created>
  <dcterms:modified xsi:type="dcterms:W3CDTF">2017-09-20T11:44:41Z</dcterms:modified>
</cp:coreProperties>
</file>